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  <p:sldMasterId id="2147483867" r:id="rId2"/>
    <p:sldMasterId id="2147483976" r:id="rId3"/>
  </p:sldMasterIdLst>
  <p:sldIdLst>
    <p:sldId id="272" r:id="rId4"/>
    <p:sldId id="279" r:id="rId5"/>
    <p:sldId id="300" r:id="rId6"/>
    <p:sldId id="293" r:id="rId7"/>
    <p:sldId id="301" r:id="rId8"/>
    <p:sldId id="303" r:id="rId9"/>
    <p:sldId id="298" r:id="rId10"/>
    <p:sldId id="280" r:id="rId11"/>
    <p:sldId id="302" r:id="rId12"/>
    <p:sldId id="304" r:id="rId13"/>
    <p:sldId id="276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6FC6"/>
    <a:srgbClr val="D15A3E"/>
    <a:srgbClr val="8AD7F8"/>
    <a:srgbClr val="1FB287"/>
    <a:srgbClr val="0092DF"/>
    <a:srgbClr val="F8F763"/>
    <a:srgbClr val="08AA7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1901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87349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28667" y="169863"/>
            <a:ext cx="2705100" cy="59928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7020" y="169863"/>
            <a:ext cx="7918449" cy="59928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343211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893546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2363338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1671841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7019" y="1209675"/>
            <a:ext cx="512656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36785" y="1209675"/>
            <a:ext cx="5128683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186959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2040144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25884816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4151426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109231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5804487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518562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1924544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28667" y="169863"/>
            <a:ext cx="2705100" cy="59928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7020" y="169863"/>
            <a:ext cx="7918449" cy="59928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37219259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B6FF-AC27-4FFF-A46C-3615FED2AA3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7238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34C6-FD06-4A2C-A035-D803CAC8C4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7519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E3D4-7F5D-4F3B-835B-C90902C2CD0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9533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59A8-94DE-4357-B787-36F347B6D2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34346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7D3-03F3-4597-9580-EF3E96476C1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26045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E80D-3828-47EF-A34C-D54359A8DD6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29808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F589-D5C2-48F1-A551-FECFF90D3A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64352" y="164638"/>
            <a:ext cx="2844800" cy="365125"/>
          </a:xfrm>
        </p:spPr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961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33604832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3C2E-5AF3-4D55-99CD-D8A4FA345F8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80160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0539-C2F4-4FCF-956C-11F144B1B34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1111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55EF-C848-426C-B999-E0A3C5E34B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6610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60935-D814-4552-B627-8121F759BF7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99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7019" y="1209675"/>
            <a:ext cx="512656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36785" y="1209675"/>
            <a:ext cx="5128683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100994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402995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150002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362140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7599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181581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9"/>
          <p:cNvSpPr txBox="1">
            <a:spLocks noChangeArrowheads="1"/>
          </p:cNvSpPr>
          <p:nvPr/>
        </p:nvSpPr>
        <p:spPr bwMode="auto">
          <a:xfrm>
            <a:off x="9965267" y="6062665"/>
            <a:ext cx="11528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1pPr>
            <a:lvl2pPr marL="742950" indent="-28575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2pPr>
            <a:lvl3pPr marL="11430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3pPr>
            <a:lvl4pPr marL="16002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4pPr>
            <a:lvl5pPr marL="2057400" indent="-228600" eaLnBrk="0" hangingPunct="0"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400">
                <a:solidFill>
                  <a:schemeClr val="bg1"/>
                </a:solidFill>
                <a:latin typeface="Times New Roman" pitchFamily="18" charset="0"/>
                <a:ea typeface="Gulim" pitchFamily="2" charset="-127"/>
              </a:defRPr>
            </a:lvl9pPr>
          </a:lstStyle>
          <a:p>
            <a:pPr>
              <a:defRPr/>
            </a:pPr>
            <a:r>
              <a:rPr lang="en-US" sz="2400" b="1">
                <a:effectLst/>
                <a:latin typeface="Verdana" pitchFamily="34" charset="0"/>
              </a:rPr>
              <a:t>LOGO</a:t>
            </a:r>
          </a:p>
        </p:txBody>
      </p:sp>
      <p:sp>
        <p:nvSpPr>
          <p:cNvPr id="205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468967" y="169863"/>
            <a:ext cx="1046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205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07020" y="1209675"/>
            <a:ext cx="10458449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</p:txBody>
      </p:sp>
      <p:sp>
        <p:nvSpPr>
          <p:cNvPr id="2053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6510338"/>
            <a:ext cx="284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 altLang="zh-CN"/>
          </a:p>
        </p:txBody>
      </p:sp>
      <p:sp>
        <p:nvSpPr>
          <p:cNvPr id="205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03751" y="6451600"/>
            <a:ext cx="3860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xmlns="" val="144815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468967" y="169863"/>
            <a:ext cx="1046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07020" y="1209675"/>
            <a:ext cx="10458449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</p:txBody>
      </p:sp>
      <p:sp>
        <p:nvSpPr>
          <p:cNvPr id="102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7069" y="6365875"/>
            <a:ext cx="259503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600" b="1" smtClean="0"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xmlns="" val="157920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2A0D-0195-4A20-A795-8BB77057EBF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8341" y="16463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2"/>
                </a:solidFill>
                <a:latin typeface="Akrobat" pitchFamily="50" charset="-52"/>
              </a:defRPr>
            </a:lvl1pPr>
          </a:lstStyle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‹#›</a:t>
            </a:fld>
            <a:endParaRPr lang="ru-RU" dirty="0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0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2" y="0"/>
            <a:ext cx="121919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1</a:t>
            </a:fld>
            <a:endParaRPr lang="ru-RU" dirty="0">
              <a:solidFill>
                <a:srgbClr val="17406D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57432" y="1632403"/>
            <a:ext cx="936991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cap="all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реализации в 2022 году </a:t>
            </a:r>
            <a:br>
              <a:rPr lang="ru-RU" sz="2600" b="1" cap="all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600" b="1" cap="all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дополнительных мероприятий, направленных на снижение напряженности на рынке труда Красноярского края</a:t>
            </a:r>
            <a:endParaRPr lang="ru-RU" sz="2600" b="1" cap="all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6467475" y="4760522"/>
            <a:ext cx="4828056" cy="1453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00"/>
              </a:lnSpc>
              <a:spcBef>
                <a:spcPts val="1200"/>
              </a:spcBef>
              <a:buClr>
                <a:srgbClr val="0F6FC6"/>
              </a:buClr>
              <a:buNone/>
            </a:pPr>
            <a:endParaRPr kumimoji="0" lang="ru-RU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4021583" y="6212072"/>
            <a:ext cx="2814223" cy="348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1200"/>
              </a:spcBef>
              <a:buClr>
                <a:srgbClr val="0F6FC6"/>
              </a:buClr>
              <a:buNone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2022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100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16466"/>
            <a:ext cx="12204000" cy="6864750"/>
          </a:xfrm>
          <a:prstGeom prst="rect">
            <a:avLst/>
          </a:prstGeom>
          <a:solidFill>
            <a:schemeClr val="accent1">
              <a:lumMod val="75000"/>
              <a:alpha val="43000"/>
            </a:schemeClr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10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26" name="Горизонтальный свиток 25"/>
          <p:cNvSpPr/>
          <p:nvPr/>
        </p:nvSpPr>
        <p:spPr>
          <a:xfrm>
            <a:off x="4473034" y="170635"/>
            <a:ext cx="6795996" cy="968051"/>
          </a:xfrm>
          <a:prstGeom prst="horizontalScroll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u="sng" dirty="0" smtClean="0">
                <a:solidFill>
                  <a:srgbClr val="D15A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Финансовая поддержка работодателей .</a:t>
            </a:r>
          </a:p>
          <a:p>
            <a:pPr algn="ctr"/>
            <a:r>
              <a:rPr lang="ru-RU" altLang="ru-RU" b="1" u="sng" dirty="0" smtClean="0">
                <a:solidFill>
                  <a:srgbClr val="D15A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Временные работы</a:t>
            </a:r>
            <a:endParaRPr lang="ru-RU" altLang="ru-RU" b="1" u="sng" dirty="0">
              <a:solidFill>
                <a:srgbClr val="D15A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Стрелка вверх 32"/>
          <p:cNvSpPr/>
          <p:nvPr/>
        </p:nvSpPr>
        <p:spPr>
          <a:xfrm rot="10800000">
            <a:off x="5522102" y="1907929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gray">
          <a:xfrm>
            <a:off x="488436" y="1329242"/>
            <a:ext cx="10688129" cy="57868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1.Работодатель  подает в центр занятости населения заявку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участия в отборе </a:t>
            </a: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(на </a:t>
            </a: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бумажном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носителе</a:t>
            </a:r>
          </a:p>
          <a:p>
            <a:pPr algn="just"/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лично, почтовым отправлением, либо в электронной форме  на адрес  электронной почты центра занятости населения)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gray">
          <a:xfrm>
            <a:off x="378070" y="2120440"/>
            <a:ext cx="10798496" cy="127189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t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2</a:t>
            </a:r>
            <a:r>
              <a:rPr lang="ru-RU" alt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. </a:t>
            </a: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Работодатель  заявляет 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в центр занятости населения посредством единой цифровой платформы в сфере </a:t>
            </a: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занятости</a:t>
            </a:r>
            <a:b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и 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трудовых отношений «Работа в России», о </a:t>
            </a: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введении 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режима </a:t>
            </a: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неполного  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рабочего времени, простое, </a:t>
            </a: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временной</a:t>
            </a:r>
            <a:b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приостановке 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работ, предоставлении отпусков без сохранения заработной платы, проведении мероприятий </a:t>
            </a: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по</a:t>
            </a:r>
            <a:b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                                                                           высвобождению работников</a:t>
            </a:r>
          </a:p>
        </p:txBody>
      </p:sp>
      <p:sp>
        <p:nvSpPr>
          <p:cNvPr id="24" name="Стрелка вверх 23"/>
          <p:cNvSpPr/>
          <p:nvPr/>
        </p:nvSpPr>
        <p:spPr>
          <a:xfrm rot="10800000">
            <a:off x="5534099" y="3328948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gray">
          <a:xfrm>
            <a:off x="465826" y="3541457"/>
            <a:ext cx="10671601" cy="33128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3.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Работодатель  получает уведомление от центра занятости населения о принятом решении </a:t>
            </a:r>
          </a:p>
        </p:txBody>
      </p:sp>
      <p:sp>
        <p:nvSpPr>
          <p:cNvPr id="27" name="Стрелка вверх 26"/>
          <p:cNvSpPr/>
          <p:nvPr/>
        </p:nvSpPr>
        <p:spPr>
          <a:xfrm rot="10800000">
            <a:off x="5528697" y="3829868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28" name="AutoShape 14"/>
          <p:cNvSpPr>
            <a:spLocks noChangeArrowheads="1"/>
          </p:cNvSpPr>
          <p:nvPr/>
        </p:nvSpPr>
        <p:spPr bwMode="gray">
          <a:xfrm>
            <a:off x="474082" y="4042378"/>
            <a:ext cx="10671601" cy="33128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4.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Работодатель  заключает договор с центром занятости населения</a:t>
            </a:r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gray">
          <a:xfrm>
            <a:off x="478215" y="4586172"/>
            <a:ext cx="10663337" cy="44787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5</a:t>
            </a:r>
            <a:r>
              <a:rPr lang="ru-RU" altLang="ru-RU" sz="1600" dirty="0" smtClean="0">
                <a:solidFill>
                  <a:srgbClr val="FFC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. </a:t>
            </a: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Работодатель 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заключает с работником срочный трудовой договор</a:t>
            </a:r>
          </a:p>
        </p:txBody>
      </p:sp>
      <p:sp>
        <p:nvSpPr>
          <p:cNvPr id="30" name="Стрелка вверх 29"/>
          <p:cNvSpPr/>
          <p:nvPr/>
        </p:nvSpPr>
        <p:spPr>
          <a:xfrm rot="10800000">
            <a:off x="5566664" y="4373663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14" name="Стрелка вверх 13"/>
          <p:cNvSpPr/>
          <p:nvPr/>
        </p:nvSpPr>
        <p:spPr>
          <a:xfrm rot="10800000">
            <a:off x="5550850" y="5034045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gray">
          <a:xfrm>
            <a:off x="465826" y="5246554"/>
            <a:ext cx="10710739" cy="84343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6. Работодатель  ежемесячно представляет в центр занятости населения: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заявление о перечислении субсидии,</a:t>
            </a:r>
            <a:b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сведения о работниках, которых планируется трудоустроить на временные работы, копии приказов о приеме работника</a:t>
            </a:r>
            <a:b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на работу, сведения о планируемых расходах на материально-техническое оснащение рабочих мест</a:t>
            </a:r>
          </a:p>
        </p:txBody>
      </p:sp>
      <p:sp>
        <p:nvSpPr>
          <p:cNvPr id="16" name="Стрелка вверх 15"/>
          <p:cNvSpPr/>
          <p:nvPr/>
        </p:nvSpPr>
        <p:spPr>
          <a:xfrm rot="10800000">
            <a:off x="5511552" y="6089993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gray">
          <a:xfrm>
            <a:off x="566427" y="6324333"/>
            <a:ext cx="10579258" cy="34059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7. Центр занятости населения ежемесячно перечисляет работодателю авансовый платеж (в течение 10 рабочих дней)</a:t>
            </a:r>
          </a:p>
        </p:txBody>
      </p:sp>
    </p:spTree>
    <p:extLst>
      <p:ext uri="{BB962C8B-B14F-4D97-AF65-F5344CB8AC3E}">
        <p14:creationId xmlns:p14="http://schemas.microsoft.com/office/powerpoint/2010/main" xmlns="" val="2817752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smtClean="0">
                <a:solidFill>
                  <a:srgbClr val="17406D"/>
                </a:solidFill>
              </a:rPr>
              <a:pPr/>
              <a:t>11</a:t>
            </a:fld>
            <a:endParaRPr lang="ru-RU" dirty="0">
              <a:solidFill>
                <a:srgbClr val="17406D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3390" y="2895740"/>
            <a:ext cx="101880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вопросам предоставления субсидий обращаться </a:t>
            </a:r>
            <a:r>
              <a:rPr lang="ru-RU" sz="2000" b="1" cap="all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cap="all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КГКУ «ЦЗН </a:t>
            </a:r>
            <a:r>
              <a:rPr lang="ru-RU" sz="2000" b="1" cap="all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Емельяновского</a:t>
            </a:r>
            <a:r>
              <a:rPr lang="ru-RU" sz="2000" b="1" cap="all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района» по </a:t>
            </a:r>
            <a:r>
              <a:rPr lang="ru-RU" sz="2000" b="1" cap="all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телефону 89504180995</a:t>
            </a:r>
            <a:endParaRPr lang="ru-RU" sz="2000" b="1" cap="all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645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8AD7F8"/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2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50075" y="1379590"/>
            <a:ext cx="9970965" cy="129459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  <a:ln w="63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ru-RU" altLang="ru-RU" sz="200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Постановление Правительства </a:t>
            </a:r>
            <a:r>
              <a:rPr lang="ru-RU" altLang="ru-RU" sz="2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Российской Федерации </a:t>
            </a:r>
            <a:br>
              <a:rPr lang="ru-RU" altLang="ru-RU" sz="2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altLang="ru-RU" sz="2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 18 марта 2022 года № 409 </a:t>
            </a:r>
            <a:br>
              <a:rPr lang="ru-RU" altLang="ru-RU" sz="2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altLang="ru-RU" sz="2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«О реализации в 2022 году отдельных мероприятий, направленных </a:t>
            </a:r>
            <a:br>
              <a:rPr lang="ru-RU" altLang="ru-RU" sz="2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altLang="ru-RU" sz="2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 снижение напряженности на рынке труда»  </a:t>
            </a:r>
            <a:endParaRPr lang="ru-RU" altLang="ru-RU" sz="2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02474" y="2803585"/>
            <a:ext cx="9970965" cy="3088257"/>
          </a:xfrm>
          <a:prstGeom prst="round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  <a:ln w="63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Субсидия предоставляется:</a:t>
            </a:r>
          </a:p>
          <a:p>
            <a:pPr algn="just"/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частичную оплату труда при организации общественных работ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для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граждан, зарегистрированных в органах службы занятости в целях поиска подходящей работы, включая безработных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граждан;</a:t>
            </a:r>
          </a:p>
          <a:p>
            <a:pPr algn="just"/>
            <a:endParaRPr 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на частичную оплату труда и материально-техническое оснащение при организации временного трудоустройства работников организаций, находящихся 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под риском увольнения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45995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21825"/>
            <a:ext cx="12192000" cy="6858000"/>
          </a:xfrm>
          <a:prstGeom prst="rect">
            <a:avLst/>
          </a:prstGeom>
          <a:solidFill>
            <a:srgbClr val="8AD7F8"/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3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50075" y="1379590"/>
            <a:ext cx="9970965" cy="682123"/>
          </a:xfrm>
          <a:prstGeom prst="round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  <a:ln w="63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КАТЕГОРИИ ПОЛУЧАТЕЛЕЙ СУБСИДИИ</a:t>
            </a:r>
            <a:endParaRPr lang="ru-RU" altLang="ru-RU" sz="2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9177" y="2622430"/>
            <a:ext cx="5372237" cy="3683479"/>
          </a:xfrm>
          <a:prstGeom prst="round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  <a:ln w="63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just"/>
            <a:r>
              <a:rPr lang="ru-RU" sz="2000" b="1" u="sng" dirty="0">
                <a:solidFill>
                  <a:schemeClr val="tx1"/>
                </a:solidFill>
              </a:rPr>
              <a:t>на общественные </a:t>
            </a:r>
            <a:r>
              <a:rPr lang="ru-RU" sz="2000" b="1" u="sng" dirty="0" smtClean="0">
                <a:solidFill>
                  <a:schemeClr val="tx1"/>
                </a:solidFill>
              </a:rPr>
              <a:t>работы:</a:t>
            </a:r>
          </a:p>
          <a:p>
            <a:pPr algn="just"/>
            <a:endParaRPr lang="ru-RU" sz="2000" b="1" u="sng" dirty="0" smtClean="0">
              <a:solidFill>
                <a:schemeClr val="tx1"/>
              </a:solidFill>
            </a:endParaRPr>
          </a:p>
          <a:p>
            <a:pPr algn="just"/>
            <a:endParaRPr lang="ru-RU" sz="2000" b="1" u="sng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работодатели </a:t>
            </a:r>
            <a:r>
              <a:rPr lang="ru-RU" sz="1400" dirty="0">
                <a:solidFill>
                  <a:schemeClr val="tx1"/>
                </a:solidFill>
              </a:rPr>
              <a:t>– юридические </a:t>
            </a:r>
            <a:r>
              <a:rPr lang="ru-RU" sz="1400" dirty="0" smtClean="0">
                <a:solidFill>
                  <a:schemeClr val="tx1"/>
                </a:solidFill>
              </a:rPr>
              <a:t>лица (</a:t>
            </a:r>
            <a:r>
              <a:rPr lang="ru-RU" sz="1400" dirty="0" smtClean="0">
                <a:solidFill>
                  <a:srgbClr val="FF0000"/>
                </a:solidFill>
              </a:rPr>
              <a:t>за </a:t>
            </a:r>
            <a:r>
              <a:rPr lang="ru-RU" sz="1400" dirty="0">
                <a:solidFill>
                  <a:srgbClr val="FF0000"/>
                </a:solidFill>
              </a:rPr>
              <a:t>исключением государственных (муниципальных) учреждений</a:t>
            </a:r>
            <a:r>
              <a:rPr lang="ru-RU" sz="1400" dirty="0" smtClean="0">
                <a:solidFill>
                  <a:schemeClr val="tx1"/>
                </a:solidFill>
              </a:rPr>
              <a:t>);</a:t>
            </a: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индивидуальные </a:t>
            </a:r>
            <a:r>
              <a:rPr lang="ru-RU" sz="1400" dirty="0">
                <a:solidFill>
                  <a:schemeClr val="tx1"/>
                </a:solidFill>
              </a:rPr>
              <a:t>предприниматели, состоящие на учете в налоговых органах на территории Красноярского края, осуществляющие деятельность на территории Красноярского </a:t>
            </a:r>
            <a:r>
              <a:rPr lang="ru-RU" sz="1400" dirty="0" smtClean="0">
                <a:solidFill>
                  <a:schemeClr val="tx1"/>
                </a:solidFill>
              </a:rPr>
              <a:t>края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32682" y="2622431"/>
            <a:ext cx="5281658" cy="368347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  <a:ln w="63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just"/>
            <a:r>
              <a:rPr lang="ru-RU" sz="2000" b="1" u="sng" dirty="0" smtClean="0">
                <a:solidFill>
                  <a:schemeClr val="tx1"/>
                </a:solidFill>
              </a:rPr>
              <a:t>на временное трудоустройство: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работодатели – юридические лица (</a:t>
            </a:r>
            <a:r>
              <a:rPr lang="ru-RU" sz="1400" dirty="0" smtClean="0">
                <a:solidFill>
                  <a:srgbClr val="FF0000"/>
                </a:solidFill>
              </a:rPr>
              <a:t>за исключением государственных (муниципальных) учреждений</a:t>
            </a:r>
            <a:r>
              <a:rPr lang="ru-RU" sz="1400" dirty="0" smtClean="0">
                <a:solidFill>
                  <a:schemeClr val="tx1"/>
                </a:solidFill>
              </a:rPr>
              <a:t>);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индивидуальные </a:t>
            </a:r>
            <a:r>
              <a:rPr lang="ru-RU" sz="1400" dirty="0">
                <a:solidFill>
                  <a:schemeClr val="tx1"/>
                </a:solidFill>
              </a:rPr>
              <a:t>предприниматели</a:t>
            </a:r>
            <a:r>
              <a:rPr lang="ru-RU" sz="1400" dirty="0" smtClean="0">
                <a:solidFill>
                  <a:schemeClr val="tx1"/>
                </a:solidFill>
              </a:rPr>
              <a:t>, которые:</a:t>
            </a: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осуществляют </a:t>
            </a:r>
            <a:r>
              <a:rPr lang="ru-RU" sz="1400" dirty="0">
                <a:solidFill>
                  <a:schemeClr val="tx1"/>
                </a:solidFill>
              </a:rPr>
              <a:t>деятельность на территории Красноярского </a:t>
            </a:r>
            <a:r>
              <a:rPr lang="ru-RU" sz="1400" dirty="0" smtClean="0">
                <a:solidFill>
                  <a:schemeClr val="tx1"/>
                </a:solidFill>
              </a:rPr>
              <a:t>края;</a:t>
            </a:r>
          </a:p>
          <a:p>
            <a:pPr algn="just"/>
            <a:endParaRPr lang="ru-RU" sz="8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состоят </a:t>
            </a:r>
            <a:r>
              <a:rPr lang="ru-RU" sz="1400" dirty="0">
                <a:solidFill>
                  <a:schemeClr val="tx1"/>
                </a:solidFill>
              </a:rPr>
              <a:t>на учете в налоговых органах </a:t>
            </a:r>
            <a:r>
              <a:rPr lang="ru-RU" sz="1400" dirty="0" smtClean="0">
                <a:solidFill>
                  <a:schemeClr val="tx1"/>
                </a:solidFill>
              </a:rPr>
              <a:t>края;</a:t>
            </a:r>
          </a:p>
          <a:p>
            <a:pPr algn="just"/>
            <a:endParaRPr lang="ru-RU" sz="8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заявили </a:t>
            </a:r>
            <a:r>
              <a:rPr lang="ru-RU" sz="1400" dirty="0">
                <a:solidFill>
                  <a:schemeClr val="tx1"/>
                </a:solidFill>
              </a:rPr>
              <a:t>в </a:t>
            </a:r>
            <a:r>
              <a:rPr lang="ru-RU" sz="1400" dirty="0" smtClean="0">
                <a:solidFill>
                  <a:schemeClr val="tx1"/>
                </a:solidFill>
              </a:rPr>
              <a:t>центр занятости населения </a:t>
            </a:r>
            <a:r>
              <a:rPr lang="ru-RU" sz="1400" dirty="0" smtClean="0">
                <a:solidFill>
                  <a:srgbClr val="FF0000"/>
                </a:solidFill>
              </a:rPr>
              <a:t>посредством </a:t>
            </a:r>
            <a:r>
              <a:rPr lang="ru-RU" sz="1400" dirty="0">
                <a:solidFill>
                  <a:srgbClr val="FF0000"/>
                </a:solidFill>
              </a:rPr>
              <a:t>единой цифровой платформы в сфере занятости и трудовых отношений «Работа в России</a:t>
            </a:r>
            <a:r>
              <a:rPr lang="ru-RU" sz="1400" dirty="0" smtClean="0">
                <a:solidFill>
                  <a:srgbClr val="FF0000"/>
                </a:solidFill>
              </a:rPr>
              <a:t>»</a:t>
            </a:r>
            <a:r>
              <a:rPr lang="ru-RU" sz="1400" dirty="0" smtClean="0">
                <a:solidFill>
                  <a:schemeClr val="tx1"/>
                </a:solidFill>
              </a:rPr>
              <a:t> о введении режима неполного рабочего времени, простое, временной приостановке работ, предоставлении отпусков без сохранения заработной платы, проведении мероприятий по высвобождению работников.</a:t>
            </a:r>
            <a:endParaRPr lang="ru-RU" sz="1400" b="1" u="sng" dirty="0">
              <a:solidFill>
                <a:schemeClr val="tx1"/>
              </a:solidFill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0800000">
            <a:off x="8129886" y="2061712"/>
            <a:ext cx="362468" cy="560717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верх 7"/>
          <p:cNvSpPr/>
          <p:nvPr/>
        </p:nvSpPr>
        <p:spPr>
          <a:xfrm rot="10800000" flipH="1">
            <a:off x="2848735" y="2061712"/>
            <a:ext cx="366898" cy="560717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9242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77638" y="0"/>
            <a:ext cx="12192000" cy="6858000"/>
          </a:xfrm>
          <a:prstGeom prst="rect">
            <a:avLst/>
          </a:prstGeom>
          <a:solidFill>
            <a:srgbClr val="8AD7F8"/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4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gray">
          <a:xfrm>
            <a:off x="6484189" y="298149"/>
            <a:ext cx="4516918" cy="50410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mpd="dbl" algn="ctr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ОТБОРА РАБОТОДАТЕЛЕЙ</a:t>
            </a:r>
            <a:endParaRPr lang="en-US" altLang="ru-RU" sz="1600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14400" y="1509303"/>
            <a:ext cx="9903124" cy="108724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работодатель – юридическое лицо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находиться  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в процессе реорганизации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за исключением реорганизации в форме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присоединения  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к юридическому лицу,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являющемуся 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участником отбора, другого юридического лица)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ликвидации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, процедуры банкротства</a:t>
            </a:r>
            <a:endParaRPr lang="en-US" altLang="ru-RU" sz="1600" b="1" dirty="0">
              <a:solidFill>
                <a:srgbClr val="0F6FC6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40279" y="2781089"/>
            <a:ext cx="9903124" cy="807499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F6FC6"/>
                </a:solidFill>
                <a:latin typeface="Times New Roman"/>
                <a:ea typeface="Calibri"/>
              </a:rPr>
              <a:t>работодатель </a:t>
            </a:r>
            <a:r>
              <a:rPr lang="ru-RU" sz="1600" b="1" dirty="0">
                <a:solidFill>
                  <a:srgbClr val="0F6FC6"/>
                </a:solidFill>
                <a:latin typeface="Times New Roman"/>
                <a:ea typeface="Calibri"/>
              </a:rPr>
              <a:t>– индивидуальный предприниматель не должен прекратить свою деятельность в качестве индивидуального предпринимателя</a:t>
            </a:r>
            <a:endParaRPr lang="en-US" altLang="ru-RU" sz="1600" b="1" dirty="0">
              <a:solidFill>
                <a:srgbClr val="0F6FC6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14400" y="3806407"/>
            <a:ext cx="9816860" cy="1127902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F6FC6"/>
                </a:solidFill>
                <a:latin typeface="Times New Roman"/>
                <a:ea typeface="Calibri"/>
              </a:rPr>
              <a:t>отсутствие неисполненной обязанности </a:t>
            </a:r>
            <a:r>
              <a:rPr lang="ru-RU" sz="1600" b="1" dirty="0">
                <a:solidFill>
                  <a:srgbClr val="0F6FC6"/>
                </a:solidFill>
                <a:latin typeface="Times New Roman"/>
                <a:ea typeface="Calibri"/>
              </a:rPr>
              <a:t>по уплате налогов, сборов, страховых взносов, пеней, штрафов, процентов, подлежащих уплате в соответствии с законодательством </a:t>
            </a:r>
            <a:r>
              <a:rPr lang="ru-RU" sz="1600" b="1" dirty="0" smtClean="0">
                <a:solidFill>
                  <a:srgbClr val="0F6FC6"/>
                </a:solidFill>
                <a:latin typeface="Times New Roman"/>
                <a:ea typeface="Calibri"/>
              </a:rPr>
              <a:t>РФ</a:t>
            </a:r>
            <a:endParaRPr lang="en-US" altLang="ru-RU" sz="1600" b="1" dirty="0">
              <a:solidFill>
                <a:srgbClr val="0F6FC6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97147" y="5085270"/>
            <a:ext cx="9816860" cy="1151627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449580" algn="just">
              <a:spcAft>
                <a:spcPts val="0"/>
              </a:spcAft>
            </a:pPr>
            <a:r>
              <a:rPr lang="ru-RU" sz="1600" b="1" dirty="0" smtClean="0">
                <a:solidFill>
                  <a:srgbClr val="0F6FC6"/>
                </a:solidFill>
                <a:latin typeface="Times New Roman"/>
                <a:ea typeface="Calibri"/>
                <a:cs typeface="Times New Roman"/>
              </a:rPr>
              <a:t>отсутствие просроченной задолженности </a:t>
            </a:r>
            <a:r>
              <a:rPr lang="ru-RU" sz="1600" b="1" dirty="0">
                <a:solidFill>
                  <a:srgbClr val="0F6FC6"/>
                </a:solidFill>
                <a:latin typeface="Times New Roman"/>
                <a:ea typeface="Calibri"/>
                <a:cs typeface="Times New Roman"/>
              </a:rPr>
              <a:t>по возврату в краевой бюджет субсидий, бюджетных инвестиций, </a:t>
            </a:r>
            <a:r>
              <a:rPr lang="ru-RU" sz="1600" b="1" dirty="0" smtClean="0">
                <a:solidFill>
                  <a:srgbClr val="0F6FC6"/>
                </a:solidFill>
                <a:latin typeface="Times New Roman"/>
                <a:ea typeface="Calibri"/>
                <a:cs typeface="Times New Roman"/>
              </a:rPr>
              <a:t>а </a:t>
            </a:r>
            <a:r>
              <a:rPr lang="ru-RU" sz="1600" b="1" dirty="0">
                <a:solidFill>
                  <a:srgbClr val="0F6FC6"/>
                </a:solidFill>
                <a:latin typeface="Times New Roman"/>
                <a:ea typeface="Calibri"/>
                <a:cs typeface="Times New Roman"/>
              </a:rPr>
              <a:t>также </a:t>
            </a:r>
            <a:r>
              <a:rPr lang="ru-RU" sz="1600" b="1" dirty="0" smtClean="0">
                <a:solidFill>
                  <a:srgbClr val="0F6FC6"/>
                </a:solidFill>
                <a:latin typeface="Times New Roman"/>
                <a:ea typeface="Calibri"/>
                <a:cs typeface="Times New Roman"/>
              </a:rPr>
              <a:t>иной просроченной </a:t>
            </a:r>
            <a:r>
              <a:rPr lang="ru-RU" sz="1600" b="1" dirty="0">
                <a:solidFill>
                  <a:srgbClr val="0F6FC6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sz="1600" b="1" dirty="0" smtClean="0">
                <a:solidFill>
                  <a:srgbClr val="0F6FC6"/>
                </a:solidFill>
                <a:latin typeface="Times New Roman"/>
                <a:ea typeface="Calibri"/>
                <a:cs typeface="Times New Roman"/>
              </a:rPr>
              <a:t>неурегулированной) </a:t>
            </a:r>
            <a:r>
              <a:rPr lang="ru-RU" sz="1600" b="1" dirty="0">
                <a:solidFill>
                  <a:srgbClr val="0F6FC6"/>
                </a:solidFill>
                <a:latin typeface="Times New Roman"/>
                <a:ea typeface="Calibri"/>
                <a:cs typeface="Times New Roman"/>
              </a:rPr>
              <a:t>задолженность по денежным обязательствам перед краевым бюджетом</a:t>
            </a:r>
            <a:endParaRPr lang="ru-RU" sz="1600" b="1" dirty="0">
              <a:solidFill>
                <a:srgbClr val="0F6FC6"/>
              </a:solidFill>
              <a:ea typeface="Calibri"/>
              <a:cs typeface="Times New Roman"/>
            </a:endParaRPr>
          </a:p>
          <a:p>
            <a:pPr algn="just"/>
            <a:endParaRPr lang="en-US" altLang="ru-RU" sz="1600" b="1" dirty="0">
              <a:solidFill>
                <a:srgbClr val="0F6FC6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124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34506" y="0"/>
            <a:ext cx="12192000" cy="6858000"/>
          </a:xfrm>
          <a:prstGeom prst="rect">
            <a:avLst/>
          </a:prstGeom>
          <a:solidFill>
            <a:srgbClr val="8AD7F8"/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5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gray">
          <a:xfrm>
            <a:off x="6484189" y="298149"/>
            <a:ext cx="4516918" cy="50410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mpd="dbl" algn="ctr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ОТБОРА РАБОТОДАТЕЛЕЙ</a:t>
            </a:r>
            <a:endParaRPr lang="en-US" altLang="ru-RU" sz="1600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3064" y="2467155"/>
            <a:ext cx="9903124" cy="1785669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работодатель не 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должен являться иностранным юридическим лицом, а также российским юридическим лицом, в уставном (складочном) капитале которого доля участия иностранных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юридических лиц, местом 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регистрации которых является государство или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территория, предоставляющие 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льготный налоговый режим налогообложения и (или) не предусматривающих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раскрытия и 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предоставления информации при проведении финансовых операций (офшорные зоны) в отношении таких юридических лиц, в совокупности превышает 50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процентов</a:t>
            </a:r>
            <a:endParaRPr lang="ru-RU" sz="1600" b="1" dirty="0">
              <a:solidFill>
                <a:srgbClr val="0F6F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30061" y="4373593"/>
            <a:ext cx="9816860" cy="1328467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в реестре дисквалифицированных лиц отсутствуют сведения о дисквалифицированных руководителе, членах коллегиального исполнительного органа, лице, исполняющем функции единоличного исполнительного органа, или главном бухгалтере участника отбора, являющегося юридическим лицом, об индивидуальном предпринимателе и о физическом лице – производителе товаров, работ, услуг</a:t>
            </a:r>
            <a:endParaRPr lang="en-US" altLang="ru-RU" sz="1600" b="1" dirty="0">
              <a:solidFill>
                <a:srgbClr val="0F6FC6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153064" y="1190444"/>
            <a:ext cx="9816860" cy="121632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altLang="ru-RU" sz="1600" b="1" dirty="0">
                <a:solidFill>
                  <a:srgbClr val="0F6FC6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работодатель не должен на момент участия в </a:t>
            </a:r>
            <a:r>
              <a:rPr lang="ru-RU" altLang="ru-RU" sz="1600" b="1" dirty="0" smtClean="0">
                <a:solidFill>
                  <a:srgbClr val="0F6FC6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дополнительных мероприятиях получать </a:t>
            </a:r>
            <a:r>
              <a:rPr lang="ru-RU" altLang="ru-RU" sz="1600" b="1" dirty="0">
                <a:solidFill>
                  <a:srgbClr val="0F6FC6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средства из краевого бюджета </a:t>
            </a:r>
            <a:r>
              <a:rPr lang="ru-RU" altLang="ru-RU" sz="1600" b="1" dirty="0" smtClean="0">
                <a:solidFill>
                  <a:srgbClr val="0F6FC6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на </a:t>
            </a:r>
            <a:r>
              <a:rPr lang="ru-RU" altLang="ru-RU" sz="1600" b="1" dirty="0">
                <a:solidFill>
                  <a:srgbClr val="0F6FC6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основании иных нормативных правовых актов на  частичную оплату труда при организации общественных работ и на частичную оплату труда и материально-техническое оснащение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73193" y="5786169"/>
            <a:ext cx="9816860" cy="842513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отсутствие у работодателя ограничительных мер, направленных на обеспечение санитарно-эпидемиологического благополучия населения в связи с распространением новой </a:t>
            </a:r>
            <a:r>
              <a:rPr lang="ru-RU" sz="1600" b="1" dirty="0" err="1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1600" b="1" dirty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F6FC6"/>
                </a:solidFill>
                <a:latin typeface="Times New Roman" pitchFamily="18" charset="0"/>
                <a:cs typeface="Times New Roman" pitchFamily="18" charset="0"/>
              </a:rPr>
              <a:t>инфекции</a:t>
            </a:r>
            <a:endParaRPr lang="en-US" altLang="ru-RU" sz="1600" b="1" dirty="0">
              <a:solidFill>
                <a:srgbClr val="0F6FC6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68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34506" y="0"/>
            <a:ext cx="12192000" cy="6858000"/>
          </a:xfrm>
          <a:prstGeom prst="rect">
            <a:avLst/>
          </a:prstGeom>
          <a:solidFill>
            <a:srgbClr val="8AD7F8"/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6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gray">
          <a:xfrm>
            <a:off x="2872596" y="298148"/>
            <a:ext cx="8128512" cy="58174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mpd="dbl" algn="ctr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altLang="ru-RU" sz="16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ПРЕДОСТАВЛЕНИЕ СУБСИДИИ НА ОБЩЕСТВЕННЫЕ РАБОТЫ</a:t>
            </a:r>
            <a:endParaRPr lang="en-US" altLang="ru-RU" sz="16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93320" y="1895656"/>
            <a:ext cx="9736347" cy="1114963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Субсидия на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общественные работы предоставляется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работодателю за период </a:t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занятости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общественных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работах, но не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более 3 месяцев</a:t>
            </a:r>
            <a:endParaRPr lang="en-US" altLang="ru-RU" sz="2000" b="1" dirty="0">
              <a:solidFill>
                <a:srgbClr val="00206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33576" y="3830129"/>
            <a:ext cx="9816860" cy="1742536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Размер </a:t>
            </a:r>
            <a:r>
              <a:rPr lang="ru-RU" sz="2000" b="1" dirty="0">
                <a:solidFill>
                  <a:srgbClr val="002060"/>
                </a:solidFill>
              </a:rPr>
              <a:t>возмещения затрат на заработную плату направленного на общественные работы ищущего работу гражданина,</a:t>
            </a:r>
            <a:r>
              <a:rPr lang="ru-RU" sz="2000" b="1" dirty="0">
                <a:solidFill>
                  <a:srgbClr val="FF0000"/>
                </a:solidFill>
              </a:rPr>
              <a:t> равный величине минимального размера оплаты труда, </a:t>
            </a:r>
            <a:r>
              <a:rPr lang="ru-RU" sz="2000" b="1" dirty="0">
                <a:solidFill>
                  <a:srgbClr val="002060"/>
                </a:solidFill>
              </a:rPr>
              <a:t>установленного Федеральным законом от 19.06.2000 № 82-ФЗ «О минимальном размере оплаты труда», увеличенного на сумму страховых взносов в государственные внебюджетные фонды и районный коэффициент</a:t>
            </a:r>
            <a:endParaRPr lang="en-US" altLang="ru-RU" sz="2000" b="1" dirty="0">
              <a:solidFill>
                <a:srgbClr val="00206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275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204000" cy="6864750"/>
          </a:xfrm>
          <a:prstGeom prst="rect">
            <a:avLst/>
          </a:prstGeom>
          <a:solidFill>
            <a:schemeClr val="accent1">
              <a:lumMod val="75000"/>
              <a:alpha val="43000"/>
            </a:schemeClr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7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26" name="Горизонтальный свиток 25"/>
          <p:cNvSpPr/>
          <p:nvPr/>
        </p:nvSpPr>
        <p:spPr>
          <a:xfrm>
            <a:off x="4473034" y="170635"/>
            <a:ext cx="6795996" cy="968051"/>
          </a:xfrm>
          <a:prstGeom prst="horizontalScroll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u="sng" dirty="0" smtClean="0">
                <a:solidFill>
                  <a:srgbClr val="D15A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Финансовая поддержка работодателей .</a:t>
            </a:r>
          </a:p>
          <a:p>
            <a:pPr algn="ctr"/>
            <a:r>
              <a:rPr lang="ru-RU" altLang="ru-RU" b="1" u="sng" dirty="0" smtClean="0">
                <a:solidFill>
                  <a:srgbClr val="D15A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Общественные работы</a:t>
            </a:r>
            <a:endParaRPr lang="ru-RU" altLang="ru-RU" b="1" u="sng" dirty="0">
              <a:solidFill>
                <a:srgbClr val="D15A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Стрелка вверх 32"/>
          <p:cNvSpPr/>
          <p:nvPr/>
        </p:nvSpPr>
        <p:spPr>
          <a:xfrm rot="10800000">
            <a:off x="5511554" y="2242868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gray">
          <a:xfrm>
            <a:off x="465826" y="1408373"/>
            <a:ext cx="10688129" cy="83449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1.Работодатель  подает в центр занятости населения заявку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участия в отборе </a:t>
            </a: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(на </a:t>
            </a: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бумажном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носителе </a:t>
            </a:r>
          </a:p>
          <a:p>
            <a:pPr algn="just"/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лично, почтовым отправлением, либо в электронной форме на адрес электронной почты центра занятости населения)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gray">
          <a:xfrm>
            <a:off x="482352" y="2476645"/>
            <a:ext cx="10688129" cy="58493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2. Работодатель  подает вакансию на Единую цифровую платформу в сфере занятости  и трудовых отношений</a:t>
            </a:r>
          </a:p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«Работа в России»</a:t>
            </a:r>
          </a:p>
        </p:txBody>
      </p:sp>
      <p:sp>
        <p:nvSpPr>
          <p:cNvPr id="24" name="Стрелка вверх 23"/>
          <p:cNvSpPr/>
          <p:nvPr/>
        </p:nvSpPr>
        <p:spPr>
          <a:xfrm rot="10800000">
            <a:off x="5511553" y="3042199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gray">
          <a:xfrm>
            <a:off x="474084" y="3244504"/>
            <a:ext cx="10671601" cy="33128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3. Работодатель  получает уведомление от центра занятости населения о принятом решении </a:t>
            </a:r>
          </a:p>
        </p:txBody>
      </p:sp>
      <p:sp>
        <p:nvSpPr>
          <p:cNvPr id="27" name="Стрелка вверх 26"/>
          <p:cNvSpPr/>
          <p:nvPr/>
        </p:nvSpPr>
        <p:spPr>
          <a:xfrm rot="10800000">
            <a:off x="5533958" y="3575789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28" name="AutoShape 14"/>
          <p:cNvSpPr>
            <a:spLocks noChangeArrowheads="1"/>
          </p:cNvSpPr>
          <p:nvPr/>
        </p:nvSpPr>
        <p:spPr bwMode="gray">
          <a:xfrm>
            <a:off x="482354" y="3792466"/>
            <a:ext cx="10671601" cy="33128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4. Работодатель  заключает договор с центром занятости населения</a:t>
            </a:r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gray">
          <a:xfrm>
            <a:off x="494747" y="4336261"/>
            <a:ext cx="10663337" cy="44787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5. 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Работодатель  в срок не позднее 3 рабочих дней со дня направления </a:t>
            </a: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центром 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занятости </a:t>
            </a: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населения гражданина </a:t>
            </a:r>
            <a:endParaRPr lang="ru-RU" alt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принимает его на  работу</a:t>
            </a:r>
          </a:p>
        </p:txBody>
      </p:sp>
      <p:sp>
        <p:nvSpPr>
          <p:cNvPr id="30" name="Стрелка вверх 29"/>
          <p:cNvSpPr/>
          <p:nvPr/>
        </p:nvSpPr>
        <p:spPr>
          <a:xfrm rot="10800000">
            <a:off x="5557530" y="4123751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14" name="Стрелка вверх 13"/>
          <p:cNvSpPr/>
          <p:nvPr/>
        </p:nvSpPr>
        <p:spPr>
          <a:xfrm rot="10800000">
            <a:off x="5566671" y="4784134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gray">
          <a:xfrm>
            <a:off x="498880" y="4996644"/>
            <a:ext cx="10671601" cy="681191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6. Работодатель  ежемесячно представляет в центр занятости населения: заявление о перечислении субсидии,</a:t>
            </a:r>
            <a:b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копии срочных трудовых договоров, заключенных с работниками,  копии приказов о приеме работника на работу</a:t>
            </a:r>
          </a:p>
        </p:txBody>
      </p:sp>
      <p:sp>
        <p:nvSpPr>
          <p:cNvPr id="16" name="Стрелка вверх 15"/>
          <p:cNvSpPr/>
          <p:nvPr/>
        </p:nvSpPr>
        <p:spPr>
          <a:xfrm rot="10800000">
            <a:off x="5597460" y="5677835"/>
            <a:ext cx="243219" cy="212509"/>
          </a:xfrm>
          <a:prstGeom prst="upArrow">
            <a:avLst/>
          </a:prstGeom>
          <a:solidFill>
            <a:srgbClr val="D15A3E">
              <a:alpha val="70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15A3E"/>
              </a:solidFill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gray">
          <a:xfrm>
            <a:off x="591224" y="5890345"/>
            <a:ext cx="10579258" cy="34059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4925" cmpd="dbl" algn="ctr">
            <a:solidFill>
              <a:schemeClr val="tx2">
                <a:lumMod val="40000"/>
                <a:lumOff val="60000"/>
                <a:alpha val="42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7. Центр занятости населения ежемесячно перечисляет работодателю авансовый платеж (в течение 10 рабочих дней) </a:t>
            </a:r>
          </a:p>
        </p:txBody>
      </p:sp>
    </p:spTree>
    <p:extLst>
      <p:ext uri="{BB962C8B-B14F-4D97-AF65-F5344CB8AC3E}">
        <p14:creationId xmlns:p14="http://schemas.microsoft.com/office/powerpoint/2010/main" xmlns="" val="45601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45007"/>
            <a:ext cx="12204000" cy="6864750"/>
          </a:xfrm>
          <a:prstGeom prst="rect">
            <a:avLst/>
          </a:prstGeom>
          <a:solidFill>
            <a:schemeClr val="accent1">
              <a:lumMod val="75000"/>
              <a:alpha val="49000"/>
            </a:schemeClr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8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252823" y="2759117"/>
            <a:ext cx="2919872" cy="2511623"/>
          </a:xfrm>
          <a:prstGeom prst="ellipse">
            <a:avLst/>
          </a:prstGeom>
          <a:solidFill>
            <a:srgbClr val="FFFF00">
              <a:alpha val="46000"/>
            </a:srgbClr>
          </a:solidFill>
          <a:ln w="19050" cap="rnd">
            <a:solidFill>
              <a:srgbClr val="33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D15A3E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Основные виды общественных работ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59928" y="1975389"/>
            <a:ext cx="3235233" cy="816486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уборка, благоустройство</a:t>
            </a:r>
            <a:b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озеленение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территорий</a:t>
            </a:r>
            <a:endParaRPr lang="ru-RU" altLang="ru-RU" sz="1600" b="1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3242" y="1975389"/>
            <a:ext cx="3161558" cy="813814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работы в сельском хозяйстве при проведении посевной различных культур</a:t>
            </a:r>
            <a:endParaRPr lang="ru-RU" altLang="ru-RU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3874" y="3664564"/>
            <a:ext cx="3161558" cy="596971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дорожные работы</a:t>
            </a:r>
            <a:endParaRPr lang="ru-RU" altLang="ru-RU" sz="1600" b="1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908185" y="4978397"/>
            <a:ext cx="2738718" cy="65560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учет и оформление документов</a:t>
            </a:r>
            <a:endParaRPr lang="ru-RU" altLang="ru-RU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981481" y="3664564"/>
            <a:ext cx="3161558" cy="592174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неквалифицированная помощь продавцам и поварам</a:t>
            </a:r>
            <a:endParaRPr lang="ru-RU" altLang="ru-RU" sz="1600" b="1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697505" y="1639019"/>
            <a:ext cx="0" cy="11200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623094" y="2759117"/>
            <a:ext cx="923027" cy="5174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6849374" y="2780364"/>
            <a:ext cx="818853" cy="4286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3495432" y="3988975"/>
            <a:ext cx="757391" cy="14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7172695" y="3990473"/>
            <a:ext cx="8087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4116726" y="1060277"/>
            <a:ext cx="3161558" cy="578742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ремонтные и строительные работы</a:t>
            </a:r>
            <a:endParaRPr lang="ru-RU" altLang="ru-RU" sz="1600" b="1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768181" y="4864457"/>
            <a:ext cx="1133615" cy="4153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652184" y="4994694"/>
            <a:ext cx="3161558" cy="639311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уход за престарелыми, инвалидами и больными</a:t>
            </a:r>
            <a:endParaRPr lang="ru-RU" altLang="ru-RU" sz="1600" b="1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197637" y="5745542"/>
            <a:ext cx="3229379" cy="72427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работа в качестве младшего медицинского персонала и другие</a:t>
            </a:r>
            <a:endParaRPr lang="ru-RU" altLang="ru-RU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V="1">
            <a:off x="3818941" y="4951562"/>
            <a:ext cx="839323" cy="3642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5713955" y="5279843"/>
            <a:ext cx="0" cy="4656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1965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34506" y="0"/>
            <a:ext cx="12192000" cy="6858000"/>
          </a:xfrm>
          <a:prstGeom prst="rect">
            <a:avLst/>
          </a:prstGeom>
          <a:solidFill>
            <a:srgbClr val="8AD7F8"/>
          </a:solidFill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4DC0-C086-4048-9F5E-96C617D4A6F5}" type="slidenum">
              <a:rPr lang="ru-RU" b="1" smtClean="0">
                <a:solidFill>
                  <a:srgbClr val="17406D"/>
                </a:solidFill>
              </a:rPr>
              <a:pPr/>
              <a:t>9</a:t>
            </a:fld>
            <a:endParaRPr lang="ru-RU" b="1" dirty="0">
              <a:solidFill>
                <a:srgbClr val="17406D"/>
              </a:solidFill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gray">
          <a:xfrm>
            <a:off x="3830128" y="298148"/>
            <a:ext cx="7170979" cy="58174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mpd="dbl" algn="ctr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altLang="ru-RU" sz="16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ПРЕДОСТАВЛЕНИЕ СУБСИДИИ НА ВРЕМЕННУЮ РАБОТУ</a:t>
            </a:r>
            <a:endParaRPr lang="en-US" altLang="ru-RU" sz="16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33576" y="1662743"/>
            <a:ext cx="9736347" cy="82166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Субсидия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временную работу предоставляется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работодателю за период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временного трудоустройства, но не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месяцев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33576" y="2761533"/>
            <a:ext cx="9816860" cy="1718812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Размер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возмещения затрат на заработную плату трудоустроенного на временную работу работника, </a:t>
            </a:r>
            <a:r>
              <a:rPr lang="ru-RU" sz="2000" b="1" dirty="0">
                <a:solidFill>
                  <a:srgbClr val="FF0000"/>
                </a:solidFill>
              </a:rPr>
              <a:t>равный величине минимального размера оплаты труда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, установленного Федеральным законом от 19.06.2000 № 82-ФЗ «О минимальном размере оплаты труда», увеличенного на сумму страховых взносов в государственные внебюджетные фонды и районный коэффициент</a:t>
            </a:r>
            <a:endParaRPr lang="en-US" altLang="ru-RU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33576" y="5066584"/>
            <a:ext cx="9816860" cy="113580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Возмещение затрат на материально-техническое оснащение рабочего места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в период материально-технического обеспечения работ составляет </a:t>
            </a:r>
            <a:r>
              <a:rPr lang="ru-RU" sz="2000" b="1" dirty="0">
                <a:solidFill>
                  <a:srgbClr val="002060"/>
                </a:solidFill>
              </a:rPr>
              <a:t>на одно рабочее </a:t>
            </a:r>
            <a:r>
              <a:rPr lang="ru-RU" sz="2000" b="1" dirty="0" smtClean="0">
                <a:solidFill>
                  <a:srgbClr val="002060"/>
                </a:solidFill>
              </a:rPr>
              <a:t>место</a:t>
            </a:r>
            <a:r>
              <a:rPr lang="ru-RU" sz="2000" b="1" dirty="0" smtClean="0">
                <a:solidFill>
                  <a:srgbClr val="FF0000"/>
                </a:solidFill>
              </a:rPr>
              <a:t> не более 10 тыс. рублей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на весь период</a:t>
            </a:r>
            <a:endParaRPr lang="en-US" altLang="ru-RU" sz="2000" b="1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6399228"/>
      </p:ext>
    </p:extLst>
  </p:cSld>
  <p:clrMapOvr>
    <a:masterClrMapping/>
  </p:clrMapOvr>
</p:sld>
</file>

<file path=ppt/theme/theme1.xml><?xml version="1.0" encoding="utf-8"?>
<a:theme xmlns:a="http://schemas.openxmlformats.org/drawingml/2006/main" name="1_Conference_1">
  <a:themeElements>
    <a:clrScheme name="1_Conference_1 1">
      <a:dk1>
        <a:srgbClr val="4D4D4D"/>
      </a:dk1>
      <a:lt1>
        <a:srgbClr val="FFFFFF"/>
      </a:lt1>
      <a:dk2>
        <a:srgbClr val="F2EF62"/>
      </a:dk2>
      <a:lt2>
        <a:srgbClr val="DDDDDD"/>
      </a:lt2>
      <a:accent1>
        <a:srgbClr val="8FAD2F"/>
      </a:accent1>
      <a:accent2>
        <a:srgbClr val="DBE8B2"/>
      </a:accent2>
      <a:accent3>
        <a:srgbClr val="FFFFFF"/>
      </a:accent3>
      <a:accent4>
        <a:srgbClr val="404040"/>
      </a:accent4>
      <a:accent5>
        <a:srgbClr val="C6D3AD"/>
      </a:accent5>
      <a:accent6>
        <a:srgbClr val="C6D2A1"/>
      </a:accent6>
      <a:hlink>
        <a:srgbClr val="BAD16F"/>
      </a:hlink>
      <a:folHlink>
        <a:srgbClr val="507800"/>
      </a:folHlink>
    </a:clrScheme>
    <a:fontScheme name="1_Conference_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2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2" charset="-127"/>
          </a:defRPr>
        </a:defPPr>
      </a:lstStyle>
    </a:lnDef>
  </a:objectDefaults>
  <a:extraClrSchemeLst>
    <a:extraClrScheme>
      <a:clrScheme name="1_Conference_1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ference_1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ference_1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ference_1">
  <a:themeElements>
    <a:clrScheme name="Conference_1 1">
      <a:dk1>
        <a:srgbClr val="4D4D4D"/>
      </a:dk1>
      <a:lt1>
        <a:srgbClr val="FFFFFF"/>
      </a:lt1>
      <a:dk2>
        <a:srgbClr val="F2EF62"/>
      </a:dk2>
      <a:lt2>
        <a:srgbClr val="DDDDDD"/>
      </a:lt2>
      <a:accent1>
        <a:srgbClr val="8FAD2F"/>
      </a:accent1>
      <a:accent2>
        <a:srgbClr val="DBE8B2"/>
      </a:accent2>
      <a:accent3>
        <a:srgbClr val="FFFFFF"/>
      </a:accent3>
      <a:accent4>
        <a:srgbClr val="404040"/>
      </a:accent4>
      <a:accent5>
        <a:srgbClr val="C6D3AD"/>
      </a:accent5>
      <a:accent6>
        <a:srgbClr val="C6D2A1"/>
      </a:accent6>
      <a:hlink>
        <a:srgbClr val="BAD16F"/>
      </a:hlink>
      <a:folHlink>
        <a:srgbClr val="507800"/>
      </a:folHlink>
    </a:clrScheme>
    <a:fontScheme name="Conference_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2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2" charset="-127"/>
          </a:defRPr>
        </a:defPPr>
      </a:lstStyle>
    </a:lnDef>
  </a:objectDefaults>
  <a:extraClrSchemeLst>
    <a:extraClrScheme>
      <a:clrScheme name="Conference_1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1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1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planirovanie</Template>
  <TotalTime>3276</TotalTime>
  <Words>893</Words>
  <Application>Microsoft Office PowerPoint</Application>
  <PresentationFormat>Произвольный</PresentationFormat>
  <Paragraphs>85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1_Conference_1</vt:lpstr>
      <vt:lpstr>Conference_1</vt:lpstr>
      <vt:lpstr>1_Office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технологии организованного набора и привлечения граждан Республики Узбекистан для временного трудоустройства на территории Российской Федерации и консультационно-методическое сопровождение ее внедрения</dc:title>
  <dc:creator>SFS</dc:creator>
  <cp:lastModifiedBy>ADMIN</cp:lastModifiedBy>
  <cp:revision>465</cp:revision>
  <cp:lastPrinted>2021-12-10T09:39:43Z</cp:lastPrinted>
  <dcterms:created xsi:type="dcterms:W3CDTF">2019-05-15T17:39:33Z</dcterms:created>
  <dcterms:modified xsi:type="dcterms:W3CDTF">2022-05-06T03:15:41Z</dcterms:modified>
</cp:coreProperties>
</file>